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5" r:id="rId2"/>
  </p:sldMasterIdLst>
  <p:notesMasterIdLst>
    <p:notesMasterId r:id="rId19"/>
  </p:notesMasterIdLst>
  <p:sldIdLst>
    <p:sldId id="257" r:id="rId3"/>
    <p:sldId id="310" r:id="rId4"/>
    <p:sldId id="311" r:id="rId5"/>
    <p:sldId id="312" r:id="rId6"/>
    <p:sldId id="320" r:id="rId7"/>
    <p:sldId id="317" r:id="rId8"/>
    <p:sldId id="314" r:id="rId9"/>
    <p:sldId id="321" r:id="rId10"/>
    <p:sldId id="313" r:id="rId11"/>
    <p:sldId id="319" r:id="rId12"/>
    <p:sldId id="315" r:id="rId13"/>
    <p:sldId id="258" r:id="rId14"/>
    <p:sldId id="307" r:id="rId15"/>
    <p:sldId id="309" r:id="rId16"/>
    <p:sldId id="318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y Mallya" initials="B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6392" autoAdjust="0"/>
  </p:normalViewPr>
  <p:slideViewPr>
    <p:cSldViewPr>
      <p:cViewPr varScale="1">
        <p:scale>
          <a:sx n="95" d="100"/>
          <a:sy n="95" d="100"/>
        </p:scale>
        <p:origin x="10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ZA" sz="1400" dirty="0"/>
              <a:t>Average annual distribution  of  330 Case</a:t>
            </a:r>
            <a:r>
              <a:rPr lang="en-ZA" sz="1400" baseline="0" dirty="0"/>
              <a:t> files received and analysed  in 2021/2022</a:t>
            </a:r>
            <a:r>
              <a:rPr lang="en-ZA" sz="1200" baseline="0" dirty="0"/>
              <a:t>) </a:t>
            </a:r>
            <a:r>
              <a:rPr lang="en-ZA" sz="1200" dirty="0"/>
              <a:t> </a:t>
            </a:r>
          </a:p>
        </c:rich>
      </c:tx>
      <c:layout>
        <c:manualLayout>
          <c:xMode val="edge"/>
          <c:yMode val="edge"/>
          <c:x val="0.15100477767974599"/>
          <c:y val="3.1979938813380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1135460550561199E-2"/>
                  <c:y val="-5.0925925925925999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51.70%</a:t>
                    </a:r>
                  </a:p>
                </c:rich>
              </c:tx>
              <c:spPr>
                <a:solidFill>
                  <a:schemeClr val="bg1">
                    <a:lumMod val="95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E90-864E-B3CD-55C34FFEE300}"/>
                </c:ext>
              </c:extLst>
            </c:dLbl>
            <c:dLbl>
              <c:idx val="1"/>
              <c:layout>
                <c:manualLayout>
                  <c:x val="7.0451535168537397E-3"/>
                  <c:y val="-5.55555555555554E-2"/>
                </c:manualLayout>
              </c:layout>
              <c:spPr>
                <a:solidFill>
                  <a:schemeClr val="bg1">
                    <a:lumMod val="95000"/>
                  </a:schemeClr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90-864E-B3CD-55C34FFEE300}"/>
                </c:ext>
              </c:extLst>
            </c:dLbl>
            <c:dLbl>
              <c:idx val="2"/>
              <c:layout>
                <c:manualLayout>
                  <c:x val="3.0528998573032901E-2"/>
                  <c:y val="-4.1666666666666699E-2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45%</a:t>
                    </a:r>
                  </a:p>
                </c:rich>
              </c:tx>
              <c:spPr>
                <a:solidFill>
                  <a:schemeClr val="bg1">
                    <a:lumMod val="95000"/>
                  </a:schemeClr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E90-864E-B3CD-55C34FFEE300}"/>
                </c:ext>
              </c:extLst>
            </c:dLbl>
            <c:spPr>
              <a:solidFill>
                <a:srgbClr val="00B050"/>
              </a:solidFill>
            </c:spPr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Sheet1!$B$2:$D$2</c:f>
              <c:strCache>
                <c:ptCount val="3"/>
                <c:pt idx="0">
                  <c:v>Civil cases</c:v>
                </c:pt>
                <c:pt idx="1">
                  <c:v>Medical related </c:v>
                </c:pt>
                <c:pt idx="2">
                  <c:v>Criminal cases</c:v>
                </c:pt>
              </c:strCache>
            </c:strRef>
          </c:cat>
          <c:val>
            <c:numRef>
              <c:f>Sheet1!$B$3:$D$3</c:f>
              <c:numCache>
                <c:formatCode>0.00%</c:formatCode>
                <c:ptCount val="3"/>
                <c:pt idx="0">
                  <c:v>0.49399999999999999</c:v>
                </c:pt>
                <c:pt idx="1">
                  <c:v>3.3000000000000002E-2</c:v>
                </c:pt>
                <c:pt idx="2" formatCode="0%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90-864E-B3CD-55C34FFEE3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88463104"/>
        <c:axId val="166255360"/>
        <c:axId val="0"/>
      </c:bar3DChart>
      <c:catAx>
        <c:axId val="188463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6255360"/>
        <c:crosses val="autoZero"/>
        <c:auto val="1"/>
        <c:lblAlgn val="ctr"/>
        <c:lblOffset val="100"/>
        <c:noMultiLvlLbl val="0"/>
      </c:catAx>
      <c:valAx>
        <c:axId val="166255360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one"/>
        <c:crossAx val="1884631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90482056788356002"/>
          <c:y val="0.82919866747425897"/>
          <c:w val="9.2149168853893196E-2"/>
          <c:h val="0.1624208953047540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20:16:18.356"/>
    </inkml:context>
    <inkml:brush xml:id="br0">
      <inkml:brushProperty name="width" value="0.1" units="cm"/>
      <inkml:brushProperty name="height" value="0.6" units="cm"/>
      <inkml:brushProperty name="color" value="#0096FF"/>
      <inkml:brushProperty name="inkEffects" value="pencil"/>
    </inkml:brush>
  </inkml:definitions>
  <inkml:trace contextRef="#ctx0" brushRef="#br0">1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8T20:16:44.657"/>
    </inkml:context>
    <inkml:brush xml:id="br0">
      <inkml:brushProperty name="width" value="0.1" units="cm"/>
      <inkml:brushProperty name="height" value="0.6" units="cm"/>
      <inkml:brushProperty name="color" value="#0096FF"/>
      <inkml:brushProperty name="inkEffects" value="pencil"/>
    </inkml:brush>
  </inkml:definitions>
  <inkml:trace contextRef="#ctx0" brushRef="#br0">0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DF74A-1345-4812-8206-E86093D938B9}" type="datetimeFigureOut">
              <a:rPr lang="en-US" smtClean="0"/>
              <a:t>6/23/22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52968-0EB0-4BBC-8A5D-104BA0C2C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7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0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3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0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8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0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4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61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34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Wingdings" panose="05000000000000000000" pitchFamily="2" charset="2"/>
              <a:buChar char="q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2968-0EB0-4BBC-8A5D-104BA0C2CD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3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05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JM" sz="1400">
              <a:solidFill>
                <a:srgbClr val="FFFFFF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JM" sz="1400">
              <a:solidFill>
                <a:srgbClr val="FFFFFF"/>
              </a:solidFill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C13C0-FDC7-4CAD-BC99-400E5DC3B5C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243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D417E-AB72-41EA-A58B-E1D5E412641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939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6EED6-B82F-4470-BA60-8722487464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388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32C11-F406-43F3-9501-B6D2F9A0F8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2158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AC39A-B76A-4087-A848-71B534F4B4D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31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3AC2A-BBFE-4B27-BDA4-F08FF91083E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896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0A9E0-2EC6-40B8-8CD3-253EDC556CF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902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65CDF-F238-4722-97C3-98E58E55369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369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18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JM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7CBF2-AE23-45DB-91A6-5FD2747F794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611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63A05-C34A-4810-B3F7-A285FBC528D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9889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D7E9E-AC72-4A74-8C96-E122A98E0F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0095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DCCC-AC46-4321-AA9A-4150F76D923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9084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  <a:endParaRPr lang="en-JM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61CF5-6381-4CF1-9E5D-5329D00DE8D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4070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3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7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7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8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9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5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8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0897" y="1008743"/>
            <a:ext cx="7848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048000"/>
            <a:ext cx="7051705" cy="262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502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Government Chemist Laboratory Agency</a:t>
            </a:r>
          </a:p>
          <a:p>
            <a:r>
              <a:rPr lang="en-US" dirty="0"/>
              <a:t>Name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370637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C3555-1415-4ADD-9E64-19D088A306F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0"/>
            <a:ext cx="1142999" cy="990600"/>
          </a:xfrm>
          <a:prstGeom prst="rect">
            <a:avLst/>
          </a:prstGeom>
        </p:spPr>
      </p:pic>
      <p:pic>
        <p:nvPicPr>
          <p:cNvPr id="11" name="Picture 10"/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0600"/>
            <a:ext cx="571499" cy="5257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0"/>
            <a:ext cx="190179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2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JM" sz="1400">
              <a:solidFill>
                <a:srgbClr val="FFFFFF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98B2E-BFC6-4BBD-88D6-7097A033480D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28009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0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1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2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3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4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5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6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7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8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19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0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1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2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3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4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5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6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7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8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29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0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1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2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3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4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5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6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7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8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  <p:sp>
          <p:nvSpPr>
            <p:cNvPr id="128039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JM" sz="1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9874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3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143000"/>
            <a:ext cx="8458200" cy="2579688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r>
              <a:rPr lang="en-US" sz="2600" dirty="0"/>
              <a:t>INSIGHTS INTO  FORENSIC DNA SERVICES IN TANZANIA</a:t>
            </a:r>
            <a:br>
              <a:rPr lang="en-US" sz="4400" dirty="0"/>
            </a:b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3200" b="0" dirty="0">
                <a:solidFill>
                  <a:schemeClr val="tx1"/>
                </a:solidFill>
              </a:rPr>
            </a:b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419600"/>
            <a:ext cx="5105400" cy="129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b="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F5D6C35-32E5-662E-A95D-89ECF74B70A1}"/>
              </a:ext>
            </a:extLst>
          </p:cNvPr>
          <p:cNvSpPr txBox="1">
            <a:spLocks noChangeArrowheads="1"/>
          </p:cNvSpPr>
          <p:nvPr/>
        </p:nvSpPr>
        <p:spPr>
          <a:xfrm>
            <a:off x="1676400" y="4343399"/>
            <a:ext cx="6324600" cy="149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70000"/>
              </a:lnSpc>
            </a:pPr>
            <a:br>
              <a:rPr lang="en-US" sz="4400" dirty="0"/>
            </a:br>
            <a:br>
              <a:rPr lang="en-US" sz="4400" dirty="0"/>
            </a:br>
            <a:r>
              <a:rPr lang="en-US" sz="8000" dirty="0">
                <a:solidFill>
                  <a:srgbClr val="00B0F0"/>
                </a:solidFill>
              </a:rPr>
              <a:t>Fidelis Charles Bugoye</a:t>
            </a:r>
          </a:p>
          <a:p>
            <a:pPr>
              <a:lnSpc>
                <a:spcPct val="170000"/>
              </a:lnSpc>
            </a:pPr>
            <a:r>
              <a:rPr lang="en-US" sz="8000" dirty="0">
                <a:solidFill>
                  <a:srgbClr val="00B0F0"/>
                </a:solidFill>
              </a:rPr>
              <a:t>Coordinator –National HDNA Database</a:t>
            </a:r>
            <a:br>
              <a:rPr lang="en-US" sz="4400" dirty="0"/>
            </a:br>
            <a:br>
              <a:rPr lang="en-US" sz="3200" dirty="0"/>
            </a:br>
            <a:br>
              <a:rPr lang="en-US" sz="3200" b="0" dirty="0"/>
            </a:b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365145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F120-9706-EFEA-E594-FEF2AF33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000"/>
            <a:ext cx="7848600" cy="667657"/>
          </a:xfrm>
        </p:spPr>
        <p:txBody>
          <a:bodyPr/>
          <a:lstStyle/>
          <a:p>
            <a:r>
              <a:rPr lang="en-US" dirty="0"/>
              <a:t>Why do we need NHDNADB?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1DF92-D276-354D-D129-66FAAC9D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45F347-2353-35DE-EBB2-78CCED39742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9" t="27081" r="42308" b="25883"/>
          <a:stretch/>
        </p:blipFill>
        <p:spPr>
          <a:xfrm>
            <a:off x="533401" y="1981200"/>
            <a:ext cx="3581400" cy="3656528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E8BE05-A894-5D2D-FAB9-273F943B191C}"/>
              </a:ext>
            </a:extLst>
          </p:cNvPr>
          <p:cNvSpPr txBox="1">
            <a:spLocks/>
          </p:cNvSpPr>
          <p:nvPr/>
        </p:nvSpPr>
        <p:spPr bwMode="auto">
          <a:xfrm>
            <a:off x="4114801" y="1480231"/>
            <a:ext cx="4876799" cy="499676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en-US" sz="1700" b="0" dirty="0"/>
              <a:t> -Family searching</a:t>
            </a:r>
          </a:p>
          <a:p>
            <a:pPr marL="0" indent="0" algn="just">
              <a:buNone/>
              <a:defRPr/>
            </a:pPr>
            <a:endParaRPr lang="en-US" sz="2000" b="0" dirty="0"/>
          </a:p>
          <a:p>
            <a:pPr marL="0" indent="0" algn="just">
              <a:buNone/>
              <a:defRPr/>
            </a:pPr>
            <a:r>
              <a:rPr lang="en-US" sz="1700" b="0" dirty="0"/>
              <a:t>-Allow  fully utilization of DNA profiles in DVI cases</a:t>
            </a:r>
          </a:p>
          <a:p>
            <a:pPr marL="0" indent="0" algn="just">
              <a:buNone/>
              <a:defRPr/>
            </a:pPr>
            <a:endParaRPr lang="en-US" sz="1700" b="0" dirty="0"/>
          </a:p>
          <a:p>
            <a:pPr marL="0" indent="0" algn="just">
              <a:buNone/>
              <a:defRPr/>
            </a:pPr>
            <a:r>
              <a:rPr lang="en-US" sz="1700" b="0" dirty="0"/>
              <a:t>-Allow re-usability of generated DNA data for  HID and Criminal investigation </a:t>
            </a:r>
          </a:p>
          <a:p>
            <a:pPr marL="0" indent="0" algn="just">
              <a:buNone/>
              <a:defRPr/>
            </a:pPr>
            <a:endParaRPr lang="en-US" sz="1700" b="0" dirty="0"/>
          </a:p>
          <a:p>
            <a:pPr marL="0" indent="0" algn="just">
              <a:buNone/>
              <a:defRPr/>
            </a:pPr>
            <a:r>
              <a:rPr lang="en-US" sz="1700" b="0" dirty="0"/>
              <a:t>-Reduce turn around time for DNA testing results</a:t>
            </a:r>
          </a:p>
          <a:p>
            <a:pPr marL="0" indent="0" algn="just">
              <a:buNone/>
              <a:defRPr/>
            </a:pPr>
            <a:endParaRPr lang="en-US" sz="1700" b="0" dirty="0"/>
          </a:p>
          <a:p>
            <a:pPr marL="0" indent="0" algn="just">
              <a:buNone/>
              <a:defRPr/>
            </a:pPr>
            <a:r>
              <a:rPr lang="en-US" sz="1700" b="0" dirty="0"/>
              <a:t>-</a:t>
            </a:r>
            <a:r>
              <a:rPr lang="en-US" sz="1600" b="0" dirty="0"/>
              <a:t>Improve management of Tanzanian Genetic information</a:t>
            </a:r>
          </a:p>
          <a:p>
            <a:pPr marL="0" indent="0" algn="just">
              <a:buNone/>
              <a:defRPr/>
            </a:pPr>
            <a:endParaRPr lang="en-US" sz="1700" b="0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4914CFF-9A85-1106-6827-C970AE6BAC40}"/>
                  </a:ext>
                </a:extLst>
              </p14:cNvPr>
              <p14:cNvContentPartPr/>
              <p14:nvPr/>
            </p14:nvContentPartPr>
            <p14:xfrm>
              <a:off x="5078099" y="4011175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4914CFF-9A85-1106-6827-C970AE6BAC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0459" y="3903535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04DD11-FC08-46B6-1E99-C3EFBE35F987}"/>
                  </a:ext>
                </a:extLst>
              </p14:cNvPr>
              <p14:cNvContentPartPr/>
              <p14:nvPr/>
            </p14:nvContentPartPr>
            <p14:xfrm>
              <a:off x="7495139" y="4310335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04DD11-FC08-46B6-1E99-C3EFBE35F9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77139" y="4202335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33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51D9-9123-D158-011B-7413F49B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1"/>
            <a:ext cx="7848600" cy="685800"/>
          </a:xfrm>
        </p:spPr>
        <p:txBody>
          <a:bodyPr>
            <a:normAutofit/>
          </a:bodyPr>
          <a:lstStyle/>
          <a:p>
            <a:r>
              <a:rPr lang="en-US" sz="3000" dirty="0"/>
              <a:t>NHDNA Database Indices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91BAE-F87D-3989-C0A1-2F4D7E6B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11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666917-8AB0-AE32-58E2-0CB3B5D4E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571451" cy="354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1CCD843-11FA-0494-715C-4B318C19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1" t="28506" r="8012" b="26453"/>
          <a:stretch>
            <a:fillRect/>
          </a:stretch>
        </p:blipFill>
        <p:spPr bwMode="auto">
          <a:xfrm>
            <a:off x="914400" y="2095499"/>
            <a:ext cx="3695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01EAC8-E25E-E8F9-C863-D99E2CBD3027}"/>
              </a:ext>
            </a:extLst>
          </p:cNvPr>
          <p:cNvSpPr txBox="1">
            <a:spLocks/>
          </p:cNvSpPr>
          <p:nvPr/>
        </p:nvSpPr>
        <p:spPr bwMode="auto">
          <a:xfrm>
            <a:off x="571500" y="5476713"/>
            <a:ext cx="4267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en-US" sz="1700" b="0" dirty="0"/>
              <a:t>Centralization and  storage of HDNA Data</a:t>
            </a:r>
          </a:p>
          <a:p>
            <a:pPr marL="0" indent="0" algn="just">
              <a:buNone/>
              <a:defRPr/>
            </a:pPr>
            <a:endParaRPr lang="en-US" sz="1700" b="0" dirty="0"/>
          </a:p>
        </p:txBody>
      </p:sp>
    </p:spTree>
    <p:extLst>
      <p:ext uri="{BB962C8B-B14F-4D97-AF65-F5344CB8AC3E}">
        <p14:creationId xmlns:p14="http://schemas.microsoft.com/office/powerpoint/2010/main" val="3445342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848600" cy="990600"/>
          </a:xfrm>
        </p:spPr>
        <p:txBody>
          <a:bodyPr/>
          <a:lstStyle/>
          <a:p>
            <a:pPr eaLnBrk="1" hangingPunct="1"/>
            <a:r>
              <a:rPr lang="en-US" dirty="0"/>
              <a:t>Forensic DNA Wildlife Services  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420100" cy="5334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200" b="0" dirty="0"/>
              <a:t>Apart from Human DNA Forensics, GCLA is also mandated to receive and analyse  Forensic DNA for Wildlife Cases</a:t>
            </a:r>
          </a:p>
          <a:p>
            <a:pPr>
              <a:buFont typeface="Wingdings" pitchFamily="2" charset="2"/>
              <a:buChar char="v"/>
            </a:pPr>
            <a:endParaRPr lang="en-GB" sz="2400" b="0" dirty="0"/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0" dirty="0"/>
              <a:t>GCLA Act, 2016  under Sections 5(1) , 5(2)a and 20</a:t>
            </a:r>
          </a:p>
          <a:p>
            <a:pPr marL="0" indent="0">
              <a:buNone/>
            </a:pPr>
            <a:endParaRPr lang="en-GB" sz="2400" b="0" dirty="0"/>
          </a:p>
          <a:p>
            <a:pPr>
              <a:buFont typeface="Wingdings" pitchFamily="2" charset="2"/>
              <a:buChar char="v"/>
            </a:pPr>
            <a:r>
              <a:rPr lang="en-GB" sz="2400" b="0" dirty="0"/>
              <a:t>The aim is to support investigation in Wildlife crime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600" b="0" dirty="0"/>
              <a:t>          </a:t>
            </a:r>
            <a:r>
              <a:rPr lang="en-GB" sz="1700" b="0" dirty="0"/>
              <a:t>Illegal taking, possession, trade, movement of animals and plants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600" b="0" dirty="0"/>
          </a:p>
        </p:txBody>
      </p:sp>
    </p:spTree>
    <p:extLst>
      <p:ext uri="{BB962C8B-B14F-4D97-AF65-F5344CB8AC3E}">
        <p14:creationId xmlns:p14="http://schemas.microsoft.com/office/powerpoint/2010/main" val="134314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696200" cy="914399"/>
          </a:xfrm>
        </p:spPr>
        <p:txBody>
          <a:bodyPr>
            <a:normAutofit fontScale="90000"/>
          </a:bodyPr>
          <a:lstStyle/>
          <a:p>
            <a:r>
              <a:rPr lang="en-US" dirty="0"/>
              <a:t>The capacity of GCLA  in processing wildlife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397"/>
            <a:ext cx="3429000" cy="20574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Technical personnel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Established Mini wildlife DNA lab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672CE3-F7D3-62A1-D834-4ED91D1AA4B7}"/>
              </a:ext>
            </a:extLst>
          </p:cNvPr>
          <p:cNvSpPr txBox="1">
            <a:spLocks/>
          </p:cNvSpPr>
          <p:nvPr/>
        </p:nvSpPr>
        <p:spPr>
          <a:xfrm>
            <a:off x="3926237" y="3429000"/>
            <a:ext cx="4907797" cy="29700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0" dirty="0"/>
              <a:t>Average number of samples (2021/22)- 60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0" dirty="0"/>
              <a:t>Mostly are:</a:t>
            </a:r>
          </a:p>
          <a:p>
            <a:pPr>
              <a:lnSpc>
                <a:spcPct val="150000"/>
              </a:lnSpc>
            </a:pPr>
            <a:r>
              <a:rPr lang="en-US" sz="2000" b="0" dirty="0"/>
              <a:t>Tissue </a:t>
            </a:r>
          </a:p>
          <a:p>
            <a:pPr>
              <a:lnSpc>
                <a:spcPct val="150000"/>
              </a:lnSpc>
            </a:pPr>
            <a:r>
              <a:rPr lang="en-US" sz="2000" b="0" dirty="0"/>
              <a:t>Skeletal remains  (bones and teeth)</a:t>
            </a:r>
          </a:p>
          <a:p>
            <a:pPr>
              <a:lnSpc>
                <a:spcPct val="150000"/>
              </a:lnSpc>
            </a:pPr>
            <a:r>
              <a:rPr lang="en-US" sz="2000" b="0" dirty="0"/>
              <a:t>Blood</a:t>
            </a:r>
          </a:p>
          <a:p>
            <a:pPr>
              <a:lnSpc>
                <a:spcPct val="150000"/>
              </a:lnSpc>
            </a:pPr>
            <a:r>
              <a:rPr lang="en-US" sz="2000" b="0" dirty="0"/>
              <a:t>Frequently seized samples (Ivory)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DE5789-BFD8-031E-D314-C29998F30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8840"/>
          <a:stretch/>
        </p:blipFill>
        <p:spPr>
          <a:xfrm>
            <a:off x="4114800" y="1396676"/>
            <a:ext cx="4368455" cy="2176722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CBE321E-9F93-5ABD-B08B-0853757D3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10389" r="31090" b="29870"/>
          <a:stretch/>
        </p:blipFill>
        <p:spPr>
          <a:xfrm>
            <a:off x="533400" y="3536946"/>
            <a:ext cx="3230621" cy="2482854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4E456E9-4755-68E3-8433-854DB6904A37}"/>
              </a:ext>
            </a:extLst>
          </p:cNvPr>
          <p:cNvSpPr txBox="1">
            <a:spLocks/>
          </p:cNvSpPr>
          <p:nvPr/>
        </p:nvSpPr>
        <p:spPr>
          <a:xfrm>
            <a:off x="-609600" y="6019639"/>
            <a:ext cx="5029200" cy="2890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B050"/>
                </a:solidFill>
              </a:rPr>
              <a:t>Photo credit :Geir </a:t>
            </a:r>
            <a:r>
              <a:rPr lang="en-US" sz="2000" dirty="0" err="1">
                <a:solidFill>
                  <a:srgbClr val="00B050"/>
                </a:solidFill>
              </a:rPr>
              <a:t>Kiste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91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696200" cy="914399"/>
          </a:xfrm>
        </p:spPr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458200" cy="43434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DNA sequencing analysis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Bioinformatics application tools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Individualization techniques in Wildlife DNA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Working space due to increasing number of forensic samples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High running costs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Time lapse in acquiring reagents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500" b="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81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3CD2-96A8-F9AF-AD89-1DADA21A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484215"/>
            <a:ext cx="7848600" cy="811186"/>
          </a:xfrm>
        </p:spPr>
        <p:txBody>
          <a:bodyPr/>
          <a:lstStyle/>
          <a:p>
            <a:r>
              <a:rPr lang="en-US" dirty="0"/>
              <a:t>GCLA 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65BD7-45FD-8B88-37F9-DDFAD4658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600200"/>
            <a:ext cx="4495799" cy="464819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0" dirty="0"/>
              <a:t>Expansion  of the Forensic DNA services</a:t>
            </a:r>
          </a:p>
          <a:p>
            <a:pPr marL="0" indent="0">
              <a:buNone/>
            </a:pPr>
            <a:endParaRPr lang="en-US" sz="2000" b="0" dirty="0"/>
          </a:p>
          <a:p>
            <a:pPr>
              <a:buFont typeface="Wingdings" pitchFamily="2" charset="2"/>
              <a:buChar char="v"/>
            </a:pPr>
            <a:r>
              <a:rPr lang="en-US" sz="2000" b="0" dirty="0"/>
              <a:t>Operationalizing the National HDNA Database</a:t>
            </a:r>
          </a:p>
          <a:p>
            <a:pPr marL="0" indent="0">
              <a:buNone/>
            </a:pPr>
            <a:endParaRPr lang="en-US" sz="2000" b="0" dirty="0"/>
          </a:p>
          <a:p>
            <a:pPr>
              <a:buFont typeface="Wingdings" pitchFamily="2" charset="2"/>
              <a:buChar char="v"/>
            </a:pPr>
            <a:r>
              <a:rPr lang="en-US" sz="2000" b="0" dirty="0"/>
              <a:t>Increase staff training: </a:t>
            </a:r>
          </a:p>
          <a:p>
            <a:pPr marL="0" indent="0">
              <a:buNone/>
            </a:pPr>
            <a:r>
              <a:rPr lang="en-US" sz="2000" b="0" dirty="0"/>
              <a:t>       - DNA sequencing </a:t>
            </a:r>
          </a:p>
          <a:p>
            <a:pPr marL="0" indent="0">
              <a:buNone/>
            </a:pPr>
            <a:r>
              <a:rPr lang="en-US" sz="2000" b="0" dirty="0"/>
              <a:t>      - Bioinformatics applications</a:t>
            </a:r>
          </a:p>
          <a:p>
            <a:pPr marL="0" indent="0">
              <a:buNone/>
            </a:pPr>
            <a:endParaRPr lang="en-US" sz="2000" b="0" dirty="0"/>
          </a:p>
          <a:p>
            <a:pPr>
              <a:buFont typeface="Wingdings" pitchFamily="2" charset="2"/>
              <a:buChar char="v"/>
            </a:pPr>
            <a:r>
              <a:rPr lang="en-US" sz="2000" b="0" dirty="0"/>
              <a:t>Acquiring more equipment  and staff</a:t>
            </a:r>
          </a:p>
          <a:p>
            <a:pPr marL="0" indent="0">
              <a:buNone/>
            </a:pPr>
            <a:endParaRPr lang="en-US" sz="2000" b="0" strike="sngStrike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000" b="0" dirty="0"/>
              <a:t>Collaboration with other institution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4797B-76D0-B802-BBEB-D7A6E457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15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BAFA950-ABAB-8EF3-63BA-EFA5095CA3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3810000" cy="284162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4A919E5C-125D-82BE-F6AD-12C9BDBFA077}"/>
              </a:ext>
            </a:extLst>
          </p:cNvPr>
          <p:cNvSpPr txBox="1">
            <a:spLocks noChangeArrowheads="1"/>
          </p:cNvSpPr>
          <p:nvPr/>
        </p:nvSpPr>
        <p:spPr>
          <a:xfrm>
            <a:off x="4648201" y="4385966"/>
            <a:ext cx="4495799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300" dirty="0">
                <a:solidFill>
                  <a:srgbClr val="C00000"/>
                </a:solidFill>
              </a:rPr>
              <a:t>Construction of GCLA Lab facilities in Dodoma-Tanzania</a:t>
            </a:r>
          </a:p>
        </p:txBody>
      </p:sp>
    </p:spTree>
    <p:extLst>
      <p:ext uri="{BB962C8B-B14F-4D97-AF65-F5344CB8AC3E}">
        <p14:creationId xmlns:p14="http://schemas.microsoft.com/office/powerpoint/2010/main" val="1483173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2895600"/>
            <a:ext cx="7543800" cy="1295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8000" dirty="0"/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363291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598674"/>
            <a:ext cx="7848600" cy="820057"/>
          </a:xfrm>
        </p:spPr>
        <p:txBody>
          <a:bodyPr/>
          <a:lstStyle/>
          <a:p>
            <a:r>
              <a:rPr lang="en-US" dirty="0"/>
              <a:t>Background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18731"/>
            <a:ext cx="4648200" cy="5058269"/>
          </a:xfrm>
        </p:spPr>
        <p:txBody>
          <a:bodyPr>
            <a:normAutofit fontScale="92500"/>
          </a:bodyPr>
          <a:lstStyle/>
          <a:p>
            <a:pPr marL="0" lvl="0" indent="0" algn="just" eaLnBrk="0" fontAlgn="base" hangingPunct="0">
              <a:spcAft>
                <a:spcPct val="0"/>
              </a:spcAft>
              <a:buNone/>
              <a:defRPr/>
            </a:pPr>
            <a:r>
              <a:rPr lang="en-US" sz="1800" dirty="0"/>
              <a:t>In Tanzania, DNA forensics is mainly performed at GCLA</a:t>
            </a:r>
          </a:p>
          <a:p>
            <a:pPr marL="0" lvl="0" indent="0" algn="just" eaLnBrk="0" fontAlgn="base" hangingPunct="0">
              <a:spcAft>
                <a:spcPct val="0"/>
              </a:spcAft>
              <a:buNone/>
              <a:defRPr/>
            </a:pPr>
            <a:endParaRPr lang="en-US" sz="1800" dirty="0">
              <a:solidFill>
                <a:srgbClr val="00B0F0"/>
              </a:solidFill>
            </a:endParaRPr>
          </a:p>
          <a:p>
            <a:pPr marL="0" lvl="0" indent="0" algn="just" eaLnBrk="0" fontAlgn="base" hangingPunct="0">
              <a:spcAft>
                <a:spcPct val="0"/>
              </a:spcAft>
              <a:buNone/>
              <a:defRPr/>
            </a:pPr>
            <a:r>
              <a:rPr lang="en-US" sz="1800" dirty="0">
                <a:solidFill>
                  <a:srgbClr val="00B0F0"/>
                </a:solidFill>
              </a:rPr>
              <a:t>What is GCLA?</a:t>
            </a:r>
          </a:p>
          <a:p>
            <a:pPr marL="0" lvl="0" indent="0" algn="just" eaLnBrk="0" fontAlgn="base" hangingPunct="0">
              <a:spcAft>
                <a:spcPct val="0"/>
              </a:spcAft>
              <a:buNone/>
              <a:defRPr/>
            </a:pPr>
            <a:endParaRPr lang="en-US" sz="1800" dirty="0">
              <a:solidFill>
                <a:srgbClr val="00B0F0"/>
              </a:solidFill>
            </a:endParaRPr>
          </a:p>
          <a:p>
            <a:pPr lvl="0" algn="just" eaLnBrk="0" fontAlgn="base" hangingPunct="0"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sz="1800" b="0" dirty="0">
                <a:solidFill>
                  <a:prstClr val="black"/>
                </a:solidFill>
              </a:rPr>
              <a:t>Government Chemist Laboratory </a:t>
            </a:r>
            <a:r>
              <a:rPr lang="en-US" sz="1800" b="0" dirty="0"/>
              <a:t>Authority</a:t>
            </a:r>
          </a:p>
          <a:p>
            <a:pPr lvl="0" algn="just" eaLnBrk="0" fontAlgn="base" hangingPunct="0">
              <a:spcAft>
                <a:spcPct val="0"/>
              </a:spcAft>
              <a:buFont typeface="Wingdings" pitchFamily="2" charset="2"/>
              <a:buChar char="v"/>
              <a:defRPr/>
            </a:pPr>
            <a:endParaRPr lang="en-US" sz="1800" b="0" dirty="0"/>
          </a:p>
          <a:p>
            <a:pPr lvl="0" algn="just" eaLnBrk="0" fontAlgn="base" hangingPunct="0"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sz="1700" b="0" dirty="0"/>
              <a:t>Established under German Colonial government in 1895</a:t>
            </a:r>
          </a:p>
          <a:p>
            <a:pPr lvl="0" algn="just" eaLnBrk="0" fontAlgn="base" hangingPunct="0">
              <a:spcAft>
                <a:spcPct val="0"/>
              </a:spcAft>
              <a:buFont typeface="Wingdings" pitchFamily="2" charset="2"/>
              <a:buChar char="v"/>
              <a:defRPr/>
            </a:pPr>
            <a:endParaRPr lang="en-US" sz="1700" b="0" dirty="0"/>
          </a:p>
          <a:p>
            <a:pPr lvl="0" algn="just" eaLnBrk="0" fontAlgn="base" hangingPunct="0"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sz="1700" b="0" dirty="0"/>
              <a:t>Started as the research center for Tropical Disease under Gustav Giemsa and Robert Koch</a:t>
            </a:r>
          </a:p>
          <a:p>
            <a:pPr lvl="0" algn="just" eaLnBrk="0" fontAlgn="base" hangingPunct="0">
              <a:spcAft>
                <a:spcPct val="0"/>
              </a:spcAft>
              <a:buFont typeface="Wingdings" pitchFamily="2" charset="2"/>
              <a:buChar char="v"/>
              <a:defRPr/>
            </a:pPr>
            <a:endParaRPr lang="en-US" sz="1700" dirty="0"/>
          </a:p>
          <a:p>
            <a:pPr lvl="0" algn="just" eaLnBrk="0" fontAlgn="base" hangingPunct="0"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sz="1700" b="0" dirty="0"/>
              <a:t>The institution went through various transformations until its establishment as  an Authority in 2016 under GCLA  Act , 2016</a:t>
            </a:r>
          </a:p>
          <a:p>
            <a:pPr marL="0" indent="0">
              <a:buNone/>
            </a:pPr>
            <a:endParaRPr lang="en-US" b="0" dirty="0"/>
          </a:p>
          <a:p>
            <a:pPr>
              <a:buFont typeface="Wingdings" charset="2"/>
              <a:buChar char="q"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57400" y="6472891"/>
            <a:ext cx="5943600" cy="35083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Government Chemist Laboratory Authority 2</a:t>
            </a:r>
            <a:r>
              <a:rPr lang="en-US" baseline="30000" dirty="0">
                <a:solidFill>
                  <a:srgbClr val="00B0F0"/>
                </a:solidFill>
              </a:rPr>
              <a:t>nd</a:t>
            </a:r>
            <a:r>
              <a:rPr lang="en-US" dirty="0">
                <a:solidFill>
                  <a:srgbClr val="00B0F0"/>
                </a:solidFill>
              </a:rPr>
              <a:t> -Forensic DNA for Africa Symposium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2</a:t>
            </a:fld>
            <a:endParaRPr lang="en-US"/>
          </a:p>
        </p:txBody>
      </p:sp>
      <p:pic>
        <p:nvPicPr>
          <p:cNvPr id="8" name="Content Placeholder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3" t="10194" r="35016" b="9740"/>
          <a:stretch>
            <a:fillRect/>
          </a:stretch>
        </p:blipFill>
        <p:spPr>
          <a:xfrm>
            <a:off x="5562600" y="1981200"/>
            <a:ext cx="3238500" cy="43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65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8F6A0-F9E2-E390-C04D-4CE90F17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97" y="533401"/>
            <a:ext cx="7848600" cy="768349"/>
          </a:xfrm>
        </p:spPr>
        <p:txBody>
          <a:bodyPr>
            <a:normAutofit fontScale="90000"/>
          </a:bodyPr>
          <a:lstStyle/>
          <a:p>
            <a:br>
              <a:rPr lang="en-US" b="0" dirty="0"/>
            </a:br>
            <a:r>
              <a:rPr lang="en-US" sz="3900" b="0" dirty="0"/>
              <a:t>GCLA FUNCTIONS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573F-299E-F587-52AE-121106DDF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0"/>
            <a:ext cx="8458200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500" b="0" dirty="0"/>
              <a:t>GCLA functions are derived from the implementation of various Acts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b="0" dirty="0"/>
              <a:t>    </a:t>
            </a:r>
            <a:r>
              <a:rPr lang="en-US" sz="2200" b="0" dirty="0"/>
              <a:t>GCLA Act-(2016)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0" dirty="0"/>
              <a:t>    HDNA Regulation Act-2009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0" dirty="0"/>
              <a:t>    Industrial &amp; Consumers Chemicals Act – (2003)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700" b="0" dirty="0"/>
              <a:t>From these Acts, GCLA is mandated to: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0" dirty="0"/>
              <a:t>To process various samples including Forensic samples.</a:t>
            </a:r>
            <a:endParaRPr lang="en-US" sz="2200" b="0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0" dirty="0"/>
              <a:t>Expert witness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b="0" dirty="0"/>
              <a:t>Establish National HDNA Database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4F88B-E577-7DF6-DC5D-AE45CE59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14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2075-1A50-8216-9295-F00C81C4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97" y="609601"/>
            <a:ext cx="7848600" cy="685799"/>
          </a:xfrm>
        </p:spPr>
        <p:txBody>
          <a:bodyPr/>
          <a:lstStyle/>
          <a:p>
            <a:r>
              <a:rPr lang="en-US" dirty="0"/>
              <a:t>Forensic DNA services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35061-8366-D3E2-8533-411A4310B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524001"/>
            <a:ext cx="8591550" cy="472439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0" dirty="0"/>
              <a:t>GCLA is the referral lab in Forensic DNA Services in Tanzania</a:t>
            </a:r>
          </a:p>
          <a:p>
            <a:pPr>
              <a:buFont typeface="Wingdings" pitchFamily="2" charset="2"/>
              <a:buChar char="v"/>
            </a:pPr>
            <a:endParaRPr lang="en-US" sz="2400" b="0" dirty="0"/>
          </a:p>
          <a:p>
            <a:pPr>
              <a:buFont typeface="Wingdings" pitchFamily="2" charset="2"/>
              <a:buChar char="v"/>
            </a:pPr>
            <a:r>
              <a:rPr lang="en-US" sz="2400" b="0" dirty="0"/>
              <a:t> Services provided includes: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b="0" dirty="0"/>
              <a:t>Forensic </a:t>
            </a:r>
            <a:r>
              <a:rPr lang="en-US" sz="1900" b="0"/>
              <a:t>DNA analysis</a:t>
            </a:r>
            <a:endParaRPr lang="en-US" sz="1800" b="0" dirty="0"/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dirty="0"/>
              <a:t>Disaster Victim Identification </a:t>
            </a:r>
            <a:endParaRPr lang="en-US" sz="1900" b="0" dirty="0"/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b="0" dirty="0"/>
              <a:t>Parentage DNA analysis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b="0" dirty="0"/>
              <a:t>Sexual ambiguity analysis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b="0" dirty="0"/>
              <a:t>Expert witnessing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b="0" dirty="0"/>
              <a:t>HDNA regulatory services: </a:t>
            </a:r>
            <a:r>
              <a:rPr lang="en-US" sz="1900" dirty="0"/>
              <a:t>Registration and inspection of HDNA laboratories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900" dirty="0"/>
              <a:t>Establishment and Management of HDNA Database </a:t>
            </a:r>
          </a:p>
          <a:p>
            <a:pPr lvl="1">
              <a:buFont typeface="Wingdings" pitchFamily="2" charset="2"/>
              <a:buChar char="ü"/>
            </a:pPr>
            <a:endParaRPr lang="en-US" sz="180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5D895-DBB2-E312-DB18-A7856E28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3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EA34-9169-C500-139A-26C0A307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0"/>
            <a:ext cx="8458200" cy="972457"/>
          </a:xfrm>
        </p:spPr>
        <p:txBody>
          <a:bodyPr>
            <a:noAutofit/>
          </a:bodyPr>
          <a:lstStyle/>
          <a:p>
            <a:r>
              <a:rPr lang="en-US" sz="2400" dirty="0"/>
              <a:t>General Work flow of Forensic DNA services in Tanzania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837E8-E2E4-8CAE-2CD8-2ACB0CF3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C567314-EA11-FAA1-4F42-C272A038AF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34457"/>
            <a:ext cx="7315200" cy="462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58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F45F-8748-2AFB-9F05-FCAD6B40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80131"/>
            <a:ext cx="7848600" cy="767670"/>
          </a:xfrm>
        </p:spPr>
        <p:txBody>
          <a:bodyPr>
            <a:normAutofit/>
          </a:bodyPr>
          <a:lstStyle/>
          <a:p>
            <a:r>
              <a:rPr lang="en-US" sz="3000" dirty="0"/>
              <a:t>GCLA Capacity in Forensic DNA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0A945-C61B-5650-854B-43E2054CD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60096"/>
            <a:ext cx="8229600" cy="38168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200" b="0" dirty="0"/>
              <a:t>Legal mandate to offer forensic DNA services </a:t>
            </a:r>
          </a:p>
          <a:p>
            <a:pPr marL="0" indent="0">
              <a:buNone/>
            </a:pPr>
            <a:r>
              <a:rPr lang="en-US" sz="2000" b="0" dirty="0"/>
              <a:t>             (HDNA Act 2009 &amp; GCLA Act 2016)</a:t>
            </a:r>
          </a:p>
          <a:p>
            <a:pPr marL="0" indent="0">
              <a:buNone/>
            </a:pPr>
            <a:endParaRPr lang="en-US" sz="2200" b="0" dirty="0"/>
          </a:p>
          <a:p>
            <a:pPr>
              <a:buFont typeface="Wingdings" pitchFamily="2" charset="2"/>
              <a:buChar char="ü"/>
            </a:pPr>
            <a:r>
              <a:rPr lang="en-US" sz="2200" b="0" dirty="0"/>
              <a:t>Adhere to ISO 17025:2017 accreditation requirements</a:t>
            </a:r>
            <a:endParaRPr lang="en-US" sz="2200" b="0" strike="sngStrike" dirty="0"/>
          </a:p>
          <a:p>
            <a:pPr>
              <a:buFont typeface="Wingdings" pitchFamily="2" charset="2"/>
              <a:buChar char="ü"/>
            </a:pPr>
            <a:endParaRPr lang="en-US" sz="2200" b="0" dirty="0"/>
          </a:p>
          <a:p>
            <a:pPr>
              <a:buFont typeface="Wingdings" pitchFamily="2" charset="2"/>
              <a:buChar char="ü"/>
            </a:pPr>
            <a:r>
              <a:rPr lang="en-US" sz="2200" b="0" dirty="0"/>
              <a:t>Equipped with modern lab facilities </a:t>
            </a:r>
          </a:p>
          <a:p>
            <a:pPr>
              <a:buFont typeface="Wingdings" pitchFamily="2" charset="2"/>
              <a:buChar char="ü"/>
            </a:pPr>
            <a:endParaRPr lang="en-US" sz="2200" b="0" dirty="0"/>
          </a:p>
          <a:p>
            <a:pPr>
              <a:buFont typeface="Wingdings" pitchFamily="2" charset="2"/>
              <a:buChar char="ü"/>
            </a:pPr>
            <a:r>
              <a:rPr lang="en-US" sz="2200" b="0" dirty="0"/>
              <a:t>Well trained technical staff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833E6-3D51-94AD-BE3F-0231D0A0C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Government Chemist Laboratory Authority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36637-2A0F-ABEE-59E8-E5214319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90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9ED2-70EA-8A5C-9E17-28CC57F2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1531"/>
            <a:ext cx="7848600" cy="615269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situation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2E21F-5B02-C069-5EFF-839CC3D21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Government Chemist Laboratory Authority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41B7A-ADC4-1C6B-66E6-945885A5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4C717983-FA16-A7EC-8F2E-697C574083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317459"/>
              </p:ext>
            </p:extLst>
          </p:nvPr>
        </p:nvGraphicFramePr>
        <p:xfrm>
          <a:off x="914400" y="1416050"/>
          <a:ext cx="7508875" cy="498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7596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CC23F-E96C-60B6-CD95-B531545C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97" y="457202"/>
            <a:ext cx="7848600" cy="605722"/>
          </a:xfrm>
        </p:spPr>
        <p:txBody>
          <a:bodyPr>
            <a:normAutofit fontScale="90000"/>
          </a:bodyPr>
          <a:lstStyle/>
          <a:p>
            <a:r>
              <a:rPr lang="en-US" dirty="0"/>
              <a:t>Human Identification in Mass  disaster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69D26-242C-DDDF-E069-65455D62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Government Chemist Laboratory Agency Name of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5BC47-5C6B-8BBA-3A56-1DEE2D1F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CC7735-A175-FEA3-4A18-560D23D1E2AE}"/>
              </a:ext>
            </a:extLst>
          </p:cNvPr>
          <p:cNvSpPr txBox="1">
            <a:spLocks/>
          </p:cNvSpPr>
          <p:nvPr/>
        </p:nvSpPr>
        <p:spPr>
          <a:xfrm>
            <a:off x="762001" y="1600200"/>
            <a:ext cx="335279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b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78B2D2-23E3-2656-FDFB-440A3B98516F}"/>
              </a:ext>
            </a:extLst>
          </p:cNvPr>
          <p:cNvSpPr txBox="1">
            <a:spLocks/>
          </p:cNvSpPr>
          <p:nvPr/>
        </p:nvSpPr>
        <p:spPr>
          <a:xfrm>
            <a:off x="529860" y="1235075"/>
            <a:ext cx="3893280" cy="5013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700" b="0" dirty="0"/>
              <a:t>GCLA has trained personnel and facilities to handle DVI: </a:t>
            </a:r>
          </a:p>
          <a:p>
            <a:pPr>
              <a:buFont typeface="Wingdings" pitchFamily="2" charset="2"/>
              <a:buChar char="ü"/>
            </a:pPr>
            <a:endParaRPr lang="en-US" sz="1700" b="0" dirty="0"/>
          </a:p>
          <a:p>
            <a:pPr marL="0" indent="0">
              <a:buNone/>
            </a:pPr>
            <a:r>
              <a:rPr lang="en-US" sz="1600" dirty="0"/>
              <a:t>10</a:t>
            </a:r>
            <a:r>
              <a:rPr lang="en-US" sz="1600" baseline="30000" dirty="0"/>
              <a:t>th</a:t>
            </a:r>
            <a:r>
              <a:rPr lang="en-US" sz="1600" dirty="0"/>
              <a:t> August 2019 Morogoro Fuel Tank Explosion accident:</a:t>
            </a:r>
          </a:p>
          <a:p>
            <a:pPr>
              <a:buFont typeface="Wingdings" pitchFamily="2" charset="2"/>
              <a:buChar char="ü"/>
            </a:pPr>
            <a:r>
              <a:rPr lang="en-US" sz="1600" b="0" dirty="0"/>
              <a:t>In August 2019,  GCLA managed to identify 57 unidentified bodies</a:t>
            </a:r>
          </a:p>
          <a:p>
            <a:pPr>
              <a:buFont typeface="Wingdings" pitchFamily="2" charset="2"/>
              <a:buChar char="ü"/>
            </a:pPr>
            <a:r>
              <a:rPr lang="en-US" sz="1600" b="0" dirty="0"/>
              <a:t>57 individuals were lost and 70    </a:t>
            </a:r>
          </a:p>
          <a:p>
            <a:pPr marL="0" indent="0">
              <a:buNone/>
            </a:pPr>
            <a:r>
              <a:rPr lang="en-US" sz="1600" b="0" dirty="0"/>
              <a:t>        were seriously injured</a:t>
            </a:r>
          </a:p>
          <a:p>
            <a:pPr marL="0" indent="0">
              <a:buNone/>
            </a:pPr>
            <a:endParaRPr lang="en-US" sz="1700" b="0" dirty="0"/>
          </a:p>
          <a:p>
            <a:pPr>
              <a:buFont typeface="Wingdings" pitchFamily="2" charset="2"/>
              <a:buChar char="ü"/>
            </a:pPr>
            <a:r>
              <a:rPr lang="en-US" sz="1700" b="0" dirty="0"/>
              <a:t>More than 200 Buccal swab refence samples from relatives were collected  to identify unknown bodies </a:t>
            </a:r>
          </a:p>
          <a:p>
            <a:pPr>
              <a:buFont typeface="Wingdings" pitchFamily="2" charset="2"/>
              <a:buChar char="ü"/>
            </a:pPr>
            <a:endParaRPr lang="en-US" sz="2200" b="0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CD30FC03-D2F9-C17F-F829-6F9533A3E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46378" r="43244" b="4347"/>
          <a:stretch/>
        </p:blipFill>
        <p:spPr>
          <a:xfrm>
            <a:off x="4675730" y="1009344"/>
            <a:ext cx="4191001" cy="2237676"/>
          </a:xfrm>
          <a:prstGeom prst="rect">
            <a:avLst/>
          </a:prstGeom>
        </p:spPr>
      </p:pic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162B818E-9FDB-4516-E7BF-DCB73FC3C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t="43480" r="39621" b="15941"/>
          <a:stretch/>
        </p:blipFill>
        <p:spPr>
          <a:xfrm>
            <a:off x="4675730" y="3334780"/>
            <a:ext cx="4315870" cy="2513876"/>
          </a:xfrm>
        </p:spPr>
      </p:pic>
    </p:spTree>
    <p:extLst>
      <p:ext uri="{BB962C8B-B14F-4D97-AF65-F5344CB8AC3E}">
        <p14:creationId xmlns:p14="http://schemas.microsoft.com/office/powerpoint/2010/main" val="849966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A2C3E-1226-36FD-78EC-D1D8F512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97" y="533401"/>
            <a:ext cx="7848600" cy="1219200"/>
          </a:xfrm>
        </p:spPr>
        <p:txBody>
          <a:bodyPr>
            <a:normAutofit/>
          </a:bodyPr>
          <a:lstStyle/>
          <a:p>
            <a:r>
              <a:rPr lang="en-US" sz="3000" dirty="0"/>
              <a:t>Establishment of Tanzanian National HDNA Database(NHDNADB)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84FA7-CCBA-E2E4-36A4-EFE5DEDA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3555-1415-4ADD-9E64-19D088A306F6}" type="slidenum">
              <a:rPr lang="en-US" smtClean="0"/>
              <a:t>9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FA19C6-7913-71D0-E041-0B382F2A379A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21948" r="15546" b="36430"/>
          <a:stretch>
            <a:fillRect/>
          </a:stretch>
        </p:blipFill>
        <p:spPr>
          <a:xfrm>
            <a:off x="609600" y="2434815"/>
            <a:ext cx="2362200" cy="2697479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D0AD1E-3669-BCE2-27EB-0C2A588C1B78}"/>
              </a:ext>
            </a:extLst>
          </p:cNvPr>
          <p:cNvSpPr txBox="1">
            <a:spLocks/>
          </p:cNvSpPr>
          <p:nvPr/>
        </p:nvSpPr>
        <p:spPr bwMode="auto">
          <a:xfrm>
            <a:off x="3200400" y="2133601"/>
            <a:ext cx="5787993" cy="3352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altLang="en-US" sz="2200" b="0" dirty="0"/>
              <a:t>GCLA is legally mandated to establish and manage the NHDNA DB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2200" b="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altLang="en-US" sz="2200" b="0" dirty="0"/>
              <a:t>Under section 59 (1)of the HDNA Act, 2009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2200" b="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altLang="en-US" sz="2200" b="0" dirty="0"/>
              <a:t>Also under section  32 (1)  of the GCLA Act , 2016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sz="1000" b="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GB" sz="1000" b="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sz="1000" b="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2200" b="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sz="2000" b="0" dirty="0"/>
          </a:p>
          <a:p>
            <a:pPr algn="just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71898"/>
      </p:ext>
    </p:extLst>
  </p:cSld>
  <p:clrMapOvr>
    <a:masterClrMapping/>
  </p:clrMapOvr>
</p:sld>
</file>

<file path=ppt/theme/theme1.xml><?xml version="1.0" encoding="utf-8"?>
<a:theme xmlns:a="http://schemas.openxmlformats.org/drawingml/2006/main" name="GCLA Official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twork">
  <a:themeElements>
    <a:clrScheme name="Network 8">
      <a:dk1>
        <a:srgbClr val="666699"/>
      </a:dk1>
      <a:lt1>
        <a:srgbClr val="FFFFFF"/>
      </a:lt1>
      <a:dk2>
        <a:srgbClr val="476949"/>
      </a:dk2>
      <a:lt2>
        <a:srgbClr val="FFFFFF"/>
      </a:lt2>
      <a:accent1>
        <a:srgbClr val="CC6600"/>
      </a:accent1>
      <a:accent2>
        <a:srgbClr val="CC9900"/>
      </a:accent2>
      <a:accent3>
        <a:srgbClr val="B1B9B1"/>
      </a:accent3>
      <a:accent4>
        <a:srgbClr val="DADADA"/>
      </a:accent4>
      <a:accent5>
        <a:srgbClr val="E2B8AA"/>
      </a:accent5>
      <a:accent6>
        <a:srgbClr val="B98A00"/>
      </a:accent6>
      <a:hlink>
        <a:srgbClr val="669900"/>
      </a:hlink>
      <a:folHlink>
        <a:srgbClr val="A45200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9615</TotalTime>
  <Words>647</Words>
  <Application>Microsoft Macintosh PowerPoint</Application>
  <PresentationFormat>On-screen Show (4:3)</PresentationFormat>
  <Paragraphs>147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Wingdings</vt:lpstr>
      <vt:lpstr>GCLA Official PPT Template</vt:lpstr>
      <vt:lpstr>Network</vt:lpstr>
      <vt:lpstr>  INSIGHTS INTO  FORENSIC DNA SERVICES IN TANZANIA   </vt:lpstr>
      <vt:lpstr>Background  </vt:lpstr>
      <vt:lpstr> GCLA FUNCTIONS </vt:lpstr>
      <vt:lpstr>Forensic DNA services </vt:lpstr>
      <vt:lpstr>General Work flow of Forensic DNA services in Tanzania</vt:lpstr>
      <vt:lpstr>GCLA Capacity in Forensic DNA services</vt:lpstr>
      <vt:lpstr>Current situation</vt:lpstr>
      <vt:lpstr>Human Identification in Mass  disaster </vt:lpstr>
      <vt:lpstr>Establishment of Tanzanian National HDNA Database(NHDNADB)</vt:lpstr>
      <vt:lpstr>Why do we need NHDNADB?</vt:lpstr>
      <vt:lpstr>NHDNA Database Indices</vt:lpstr>
      <vt:lpstr>Forensic DNA Wildlife Services  </vt:lpstr>
      <vt:lpstr>The capacity of GCLA  in processing wildlife samples</vt:lpstr>
      <vt:lpstr>Challenges</vt:lpstr>
      <vt:lpstr>GCLA future plans</vt:lpstr>
      <vt:lpstr>Thank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Benny Mallya</dc:creator>
  <cp:lastModifiedBy>Fidelis Charles Bugoye</cp:lastModifiedBy>
  <cp:revision>143</cp:revision>
  <dcterms:created xsi:type="dcterms:W3CDTF">2016-06-28T18:45:57Z</dcterms:created>
  <dcterms:modified xsi:type="dcterms:W3CDTF">2022-06-23T19:57:17Z</dcterms:modified>
</cp:coreProperties>
</file>